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embeddedFontLst>
    <p:embeddedFont>
      <p:font typeface="Arial Narr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ArialNarrow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ArialNarrow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Inhal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1066800" y="1676400"/>
            <a:ext cx="73152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r Titel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leich" type="twoTxTwoObj">
  <p:cSld name="TWO_OBJECTS_WITH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wei Inhalte" type="twoObj">
  <p:cSld name="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1066800" y="1676400"/>
            <a:ext cx="3581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800600" y="1676400"/>
            <a:ext cx="3581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bschnittsüberschrift" type="secHead">
  <p:cSld name="SECTION_HEAD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folie" type="title">
  <p:cSld name="TITL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, Text und zwei Inhalte" type="txAndTwoObj">
  <p:cSld name="TEXT_AND_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066800" y="395288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066800" y="1676400"/>
            <a:ext cx="3581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00600" y="1676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3" type="body"/>
          </p:nvPr>
        </p:nvSpPr>
        <p:spPr>
          <a:xfrm>
            <a:off x="4800600" y="3962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Tabelle" type="tbl">
  <p:cSld name="TAB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1066800" y="395288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vier Inhalte" type="fourObj">
  <p:cSld name="FOUR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066800" y="395288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066800" y="1676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800600" y="1676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1066800" y="3962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800600" y="3962400"/>
            <a:ext cx="3581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kaler Titel und Text" type="vertTitleAndTx">
  <p:cSld name="VERTICAL_TITLE_AND_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 rot="5400000">
            <a:off x="4617244" y="2331244"/>
            <a:ext cx="5700712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 rot="5400000">
            <a:off x="883444" y="578644"/>
            <a:ext cx="5700712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vertikaler Text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 rot="5400000">
            <a:off x="2514600" y="228600"/>
            <a:ext cx="441960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d mit Überschrift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alt mit Überschrift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r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Kopfleiste_ohne_Logo"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095004" cy="19099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1066800" y="1676400"/>
            <a:ext cx="73152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800600" y="6400800"/>
            <a:ext cx="35814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  <a:defRPr b="1" i="0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ÌˆNKERS-Logo-dtsch-cmyk-01" id="16" name="Shape 16"/>
          <p:cNvPicPr preferRelativeResize="0"/>
          <p:nvPr/>
        </p:nvPicPr>
        <p:blipFill rotWithShape="1">
          <a:blip r:embed="rId2">
            <a:alphaModFix/>
          </a:blip>
          <a:srcRect b="3086" l="0" r="7634" t="0"/>
          <a:stretch/>
        </p:blipFill>
        <p:spPr>
          <a:xfrm>
            <a:off x="6659562" y="260350"/>
            <a:ext cx="2159129" cy="53943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1066800" y="395287"/>
            <a:ext cx="55626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Maßnahme A</a:t>
            </a:r>
            <a:br>
              <a:rPr b="0" i="0" lang="en-US" sz="1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0" lang="en-US" sz="22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Druckluftrecycling der sonst ins Freie strömenden Abluft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1066800" y="5013325"/>
            <a:ext cx="3287712" cy="108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Zylinderkammer A eingespannte Druckluft (z. B. 6 bar) wird nicht ins Freie “abgeblasen“, sondern mit internem Schaltventil in die Kammer B umgeleitet.</a:t>
            </a:r>
            <a:endParaRPr/>
          </a:p>
        </p:txBody>
      </p:sp>
      <p:pic>
        <p:nvPicPr>
          <p:cNvPr descr="18631000 Kompaktspanner KU 63"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3712" y="2492375"/>
            <a:ext cx="5576441" cy="163024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>
            <a:off x="5745162" y="3741737"/>
            <a:ext cx="1058862" cy="769937"/>
          </a:xfrm>
          <a:custGeom>
            <a:pathLst>
              <a:path extrusionOk="0" fill="none" h="120000" w="120000">
                <a:moveTo>
                  <a:pt x="118580" y="12739"/>
                </a:moveTo>
                <a:cubicBezTo>
                  <a:pt x="119522" y="18995"/>
                  <a:pt x="120000" y="25389"/>
                  <a:pt x="120000" y="31800"/>
                </a:cubicBezTo>
                <a:cubicBezTo>
                  <a:pt x="120000" y="80510"/>
                  <a:pt x="93136" y="120000"/>
                  <a:pt x="60000" y="120000"/>
                </a:cubicBezTo>
                <a:cubicBezTo>
                  <a:pt x="26861" y="120000"/>
                  <a:pt x="0" y="80510"/>
                  <a:pt x="0" y="31800"/>
                </a:cubicBezTo>
                <a:cubicBezTo>
                  <a:pt x="-2" y="20922"/>
                  <a:pt x="1366" y="10142"/>
                  <a:pt x="4033" y="-4"/>
                </a:cubicBezTo>
              </a:path>
              <a:path extrusionOk="0" h="120000" w="120000">
                <a:moveTo>
                  <a:pt x="118580" y="12739"/>
                </a:moveTo>
                <a:cubicBezTo>
                  <a:pt x="119522" y="18995"/>
                  <a:pt x="120000" y="25389"/>
                  <a:pt x="120000" y="31800"/>
                </a:cubicBezTo>
                <a:cubicBezTo>
                  <a:pt x="120000" y="80510"/>
                  <a:pt x="93136" y="120000"/>
                  <a:pt x="60000" y="120000"/>
                </a:cubicBezTo>
                <a:cubicBezTo>
                  <a:pt x="26861" y="120000"/>
                  <a:pt x="0" y="80510"/>
                  <a:pt x="0" y="31800"/>
                </a:cubicBezTo>
                <a:cubicBezTo>
                  <a:pt x="-2" y="20922"/>
                  <a:pt x="1366" y="10142"/>
                  <a:pt x="4033" y="-4"/>
                </a:cubicBezTo>
                <a:lnTo>
                  <a:pt x="60000" y="31800"/>
                </a:lnTo>
                <a:close/>
              </a:path>
            </a:pathLst>
          </a:custGeom>
          <a:noFill/>
          <a:ln cap="flat" cmpd="sng" w="571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5100637" y="5013325"/>
            <a:ext cx="3287712" cy="108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Zur Ausführung der Schliessbewegung wird nur das geringe Druckluftvolumen ergänzt, das die Kolbenstange verdrängt.</a:t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5081587" y="1773237"/>
            <a:ext cx="107473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Kammer A</a:t>
            </a: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6300787" y="1773237"/>
            <a:ext cx="107473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Kammer B</a:t>
            </a:r>
            <a:endParaRPr/>
          </a:p>
        </p:txBody>
      </p:sp>
      <p:cxnSp>
        <p:nvCxnSpPr>
          <p:cNvPr id="120" name="Shape 120"/>
          <p:cNvCxnSpPr/>
          <p:nvPr/>
        </p:nvCxnSpPr>
        <p:spPr>
          <a:xfrm>
            <a:off x="5580062" y="2060575"/>
            <a:ext cx="0" cy="7207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1" name="Shape 121"/>
          <p:cNvCxnSpPr/>
          <p:nvPr/>
        </p:nvCxnSpPr>
        <p:spPr>
          <a:xfrm>
            <a:off x="6804025" y="2060575"/>
            <a:ext cx="0" cy="7207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2" name="Shape 122"/>
          <p:cNvSpPr txBox="1"/>
          <p:nvPr/>
        </p:nvSpPr>
        <p:spPr>
          <a:xfrm>
            <a:off x="1116012" y="1865312"/>
            <a:ext cx="1670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ECO-Spanner</a:t>
            </a:r>
            <a:endParaRPr/>
          </a:p>
        </p:txBody>
      </p:sp>
      <p:cxnSp>
        <p:nvCxnSpPr>
          <p:cNvPr id="123" name="Shape 123"/>
          <p:cNvCxnSpPr/>
          <p:nvPr/>
        </p:nvCxnSpPr>
        <p:spPr>
          <a:xfrm flipH="1" rot="10800000">
            <a:off x="3132137" y="3716337"/>
            <a:ext cx="2447925" cy="12255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x="6877050" y="3789362"/>
            <a:ext cx="0" cy="11525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7924800" y="64008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</a:pPr>
            <a:fld id="{00000000-1234-1234-1234-123412341234}" type="slidenum">
              <a:rPr b="1" i="0" lang="en-US" sz="1400" u="non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/>
          </a:p>
        </p:txBody>
      </p:sp>
      <p:pic>
        <p:nvPicPr>
          <p:cNvPr id="130" name="Shape 1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1196975"/>
            <a:ext cx="8237537" cy="5272087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>
            <p:ph type="title"/>
          </p:nvPr>
        </p:nvSpPr>
        <p:spPr>
          <a:xfrm>
            <a:off x="1066800" y="468312"/>
            <a:ext cx="5562600" cy="65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Luftvolumen/ Zyklus in Abhängigkeit vom Öffnungswinkel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utsch">
  <a:themeElements>
    <a:clrScheme name="deut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33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2D"/>
      </a:accent6>
      <a:hlink>
        <a:srgbClr val="999999"/>
      </a:hlink>
      <a:folHlink>
        <a:srgbClr val="CCCC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